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38" r:id="rId3"/>
    <p:sldId id="452" r:id="rId4"/>
    <p:sldId id="453" r:id="rId5"/>
    <p:sldId id="451" r:id="rId6"/>
    <p:sldId id="454" r:id="rId7"/>
    <p:sldId id="449" r:id="rId8"/>
    <p:sldId id="448" r:id="rId9"/>
    <p:sldId id="339" r:id="rId10"/>
    <p:sldId id="450" r:id="rId11"/>
    <p:sldId id="365" r:id="rId12"/>
    <p:sldId id="455" r:id="rId13"/>
    <p:sldId id="456" r:id="rId14"/>
    <p:sldId id="366" r:id="rId15"/>
    <p:sldId id="457" r:id="rId16"/>
    <p:sldId id="458" r:id="rId17"/>
    <p:sldId id="368" r:id="rId18"/>
    <p:sldId id="369" r:id="rId19"/>
    <p:sldId id="459" r:id="rId20"/>
    <p:sldId id="375" r:id="rId21"/>
    <p:sldId id="378" r:id="rId22"/>
    <p:sldId id="461" r:id="rId23"/>
    <p:sldId id="462" r:id="rId24"/>
    <p:sldId id="371" r:id="rId25"/>
    <p:sldId id="373" r:id="rId26"/>
    <p:sldId id="463" r:id="rId27"/>
    <p:sldId id="379" r:id="rId28"/>
    <p:sldId id="464" r:id="rId29"/>
    <p:sldId id="465" r:id="rId30"/>
    <p:sldId id="466" r:id="rId31"/>
    <p:sldId id="467" r:id="rId32"/>
    <p:sldId id="468" r:id="rId33"/>
    <p:sldId id="469" r:id="rId34"/>
    <p:sldId id="470" r:id="rId35"/>
    <p:sldId id="363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93" autoAdjust="0"/>
    <p:restoredTop sz="94624" autoAdjust="0"/>
  </p:normalViewPr>
  <p:slideViewPr>
    <p:cSldViewPr>
      <p:cViewPr>
        <p:scale>
          <a:sx n="66" d="100"/>
          <a:sy n="66" d="100"/>
        </p:scale>
        <p:origin x="-1692" y="-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wmf"/><Relationship Id="rId7" Type="http://schemas.openxmlformats.org/officeDocument/2006/relationships/image" Target="../media/image49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4BA6D-C772-4475-BD9C-CEC223906B6E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44E97-7CC1-46C1-9FA2-7C4485DC07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79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44E97-7CC1-46C1-9FA2-7C4485DC07DE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9D63-E436-4385-B731-DC4E85A04457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F9D63-E436-4385-B731-DC4E85A04457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F9715-C125-49E6-9BF6-E6CBC919F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7.gif"/><Relationship Id="rId4" Type="http://schemas.openxmlformats.org/officeDocument/2006/relationships/image" Target="../media/image36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50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47.wmf"/><Relationship Id="rId1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9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46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48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51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gif"/><Relationship Id="rId3" Type="http://schemas.openxmlformats.org/officeDocument/2006/relationships/oleObject" Target="../embeddings/oleObject12.bin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53.wmf"/><Relationship Id="rId4" Type="http://schemas.openxmlformats.org/officeDocument/2006/relationships/oleObject" Target="../embeddings/Microsoft_Word_97_-_2003_Document1.doc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7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24400" y="1219200"/>
            <a:ext cx="44196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PWM – Techniques for Power Electronics in Power Systems</a:t>
            </a:r>
            <a:endParaRPr lang="en-US" sz="3200" b="1" i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5626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“If you Know anything Teach it to others, If you don’t, learn it from others” </a:t>
            </a:r>
          </a:p>
          <a:p>
            <a:pPr algn="r"/>
            <a:r>
              <a:rPr lang="en-US" b="1" i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--Tryon Edwards</a:t>
            </a:r>
            <a:endParaRPr lang="en-US" b="1" i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477000"/>
            <a:ext cx="4343400" cy="158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419600" y="1143000"/>
            <a:ext cx="4724400" cy="158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43400" y="2743200"/>
            <a:ext cx="48006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0" y="3962400"/>
            <a:ext cx="43434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3400" y="1981200"/>
            <a:ext cx="3810000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b="1" i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By </a:t>
            </a:r>
          </a:p>
          <a:p>
            <a:pPr algn="ctr"/>
            <a:r>
              <a:rPr lang="en-US" sz="2800" b="1" i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M.Senthil Kumaran</a:t>
            </a:r>
          </a:p>
          <a:p>
            <a:pPr algn="ctr"/>
            <a:r>
              <a:rPr lang="en-US" sz="2800" b="1" i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&amp; </a:t>
            </a:r>
          </a:p>
          <a:p>
            <a:pPr algn="ctr"/>
            <a:r>
              <a:rPr lang="en-US" sz="2800" b="1" i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R.Ramesh</a:t>
            </a:r>
            <a:endParaRPr lang="en-US" sz="2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" y="0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Faculty Development Program </a:t>
            </a:r>
            <a:endParaRPr lang="en-US" sz="3200" b="1" i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3962400"/>
            <a:ext cx="4648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 smtClean="0"/>
              <a:t>“</a:t>
            </a:r>
            <a:r>
              <a:rPr lang="en-US" b="1" i="1" dirty="0" smtClean="0"/>
              <a:t>Design is a funny word. Some people think design means how it looks. But of course, if you dig deeper, it's really how it works.”</a:t>
            </a:r>
            <a:endParaRPr lang="en-US" i="1" dirty="0"/>
          </a:p>
        </p:txBody>
      </p:sp>
      <p:sp>
        <p:nvSpPr>
          <p:cNvPr id="18" name="Rectangle 17"/>
          <p:cNvSpPr/>
          <p:nvPr/>
        </p:nvSpPr>
        <p:spPr>
          <a:xfrm>
            <a:off x="3429000" y="4876800"/>
            <a:ext cx="1344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 smtClean="0"/>
              <a:t>-  Steve Jobs</a:t>
            </a:r>
            <a:endParaRPr lang="en-US" i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5486400"/>
            <a:ext cx="43434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26" name="Picture 2" descr="C:\Users\MSK\Desktop\FDP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0"/>
            <a:ext cx="4267200" cy="838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5298" name="Picture 2" descr="C:\Users\ZenTill\Desktop\Files_Upload\FDP_Space_Vector\FDP\1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3108785"/>
            <a:ext cx="3981450" cy="369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0" y="1219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5943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0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Representation of 2 phase system to a space Vector - | Mag | and Angle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144780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Clark Transformation (</a:t>
            </a:r>
            <a:r>
              <a:rPr lang="el-GR" sz="2000" b="1" dirty="0" smtClean="0"/>
              <a:t>α</a:t>
            </a:r>
            <a:r>
              <a:rPr lang="en-US" sz="2000" b="1" dirty="0" smtClean="0"/>
              <a:t>,</a:t>
            </a:r>
            <a:r>
              <a:rPr lang="el-GR" sz="2000" b="1" dirty="0" smtClean="0"/>
              <a:t>β</a:t>
            </a:r>
            <a:r>
              <a:rPr lang="en-US" sz="2000" b="1" dirty="0" smtClean="0"/>
              <a:t>,0) – (a,b,c)</a:t>
            </a:r>
            <a:endParaRPr lang="en-US" sz="2000" b="1" dirty="0"/>
          </a:p>
        </p:txBody>
      </p:sp>
      <p:pic>
        <p:nvPicPr>
          <p:cNvPr id="15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5410200"/>
            <a:ext cx="1447800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2" descr="C:\Users\ZenTill\Desktop\Wind_Systems\images\a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209800"/>
            <a:ext cx="3486150" cy="2838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5" name="Picture 3" descr="C:\Users\MSK\Desktop\FDP\Captuwwr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2133600"/>
            <a:ext cx="3219450" cy="8477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076" name="Picture 4" descr="C:\Users\MSK\Desktop\FDP\Caaaptur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400" y="3276600"/>
            <a:ext cx="3800475" cy="10287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Senthil Kumaran\Desktop\TVS_Lucas\colou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624176"/>
            <a:ext cx="2133600" cy="12338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4" name="Straight Connector 3"/>
          <p:cNvCxnSpPr/>
          <p:nvPr/>
        </p:nvCxnSpPr>
        <p:spPr>
          <a:xfrm>
            <a:off x="0" y="1752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5638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915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Reversing the Idea of Rotating Space vector of Machines – to apply in Converters for PWM technique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2" name="Picture 2" descr="C:\Users\MSK\Desktop\FDP\Key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5105400"/>
            <a:ext cx="2947491" cy="12557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Picture 3" descr="C:\Users\MSK\Desktop\FDP\master key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33600" y="3962400"/>
            <a:ext cx="3724275" cy="94297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152400" y="2133600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Three phase time varying Quantity applied to Space displaced Windings produce Equivalent single winding, rotating at supply frequency  Excited by a  DC voltage 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enthil Kumaran\Desktop\TVS_Lucas\colou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624176"/>
            <a:ext cx="2133600" cy="12338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0" y="9144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53340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If you want the pearl don’t swim simply Dive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6146" name="Picture 2" descr="C:\Users\MSK\Desktop\FDP\pear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3783" y="5257800"/>
            <a:ext cx="2290217" cy="1600200"/>
          </a:xfrm>
          <a:prstGeom prst="rect">
            <a:avLst/>
          </a:prstGeom>
          <a:noFill/>
        </p:spPr>
      </p:pic>
      <p:pic>
        <p:nvPicPr>
          <p:cNvPr id="6148" name="Picture 4" descr="C:\Users\MSK\Desktop\FDP\diving2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1066800"/>
            <a:ext cx="3794760" cy="2514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371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6629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95071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Space Vector  From Machines To Power Electronics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1524000"/>
            <a:ext cx="6019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 smtClean="0">
                <a:solidFill>
                  <a:srgbClr val="FF0000"/>
                </a:solidFill>
              </a:rPr>
              <a:t>Three phase time varying Quantity applied to Space displaced Windings produce an Equivalent single winding, rotating at supply frequency  Excited by a  DC voltage </a:t>
            </a:r>
            <a:r>
              <a:rPr lang="en-US" sz="2400" i="1" dirty="0" smtClean="0"/>
              <a:t>.</a:t>
            </a:r>
            <a:endParaRPr lang="en-US" sz="2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3581400"/>
            <a:ext cx="6096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 smtClean="0">
                <a:solidFill>
                  <a:srgbClr val="002060"/>
                </a:solidFill>
              </a:rPr>
              <a:t>A DC voltage applied to an inverter can produce Three phase sinusoidal time varying outputs.</a:t>
            </a:r>
          </a:p>
          <a:p>
            <a:pPr algn="just"/>
            <a:r>
              <a:rPr lang="en-US" sz="2400" i="1" dirty="0" smtClean="0">
                <a:solidFill>
                  <a:srgbClr val="002060"/>
                </a:solidFill>
              </a:rPr>
              <a:t>Where the inverter is made to behave like a three phase winding  and Equivalent rotation of DC Voltage Excited winding  is achieved  through appropriate switching  which imitates the Effect of Space Vector</a:t>
            </a:r>
            <a:endParaRPr lang="en-US" sz="2400" i="1" dirty="0">
              <a:solidFill>
                <a:srgbClr val="002060"/>
              </a:solidFill>
            </a:endParaRPr>
          </a:p>
        </p:txBody>
      </p:sp>
      <p:pic>
        <p:nvPicPr>
          <p:cNvPr id="11" name="Picture 3" descr="C:\Users\ZenTill\Desktop\Wind_Systems\images\brushless-dc-electric-motor-35896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1600200"/>
            <a:ext cx="2514600" cy="2133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3" descr="D:\Image214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0" y="4038600"/>
            <a:ext cx="2514600" cy="2209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SK\Desktop\FDP\Space_machi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371600"/>
            <a:ext cx="3429000" cy="33072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228600" y="7620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i="1" dirty="0" smtClean="0"/>
              <a:t>Space Vectors in Machines</a:t>
            </a:r>
            <a:endParaRPr lang="en-US" sz="20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724400" y="25908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i="1" dirty="0" smtClean="0"/>
              <a:t>Space Vectors in Power Electronics</a:t>
            </a:r>
            <a:endParaRPr lang="en-US" sz="2000" b="1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09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Picture 3" descr="C:\Users\ZenTill\Desktop\imagesCAE9C0Z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3352800"/>
            <a:ext cx="4133557" cy="3124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SK\Desktop\FDP\invert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990600"/>
            <a:ext cx="5372100" cy="48066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cxnSp>
        <p:nvCxnSpPr>
          <p:cNvPr id="5" name="Straight Connector 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019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52400" y="39469"/>
            <a:ext cx="861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3 Phase Inverter Topology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019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52400" y="39469"/>
            <a:ext cx="861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Equivalent Circuit for a Switching Pattern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0242" name="Picture 2" descr="C:\Users\MSK\Desktop\FDP\Equival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2895600"/>
            <a:ext cx="4648200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 descr="C:\Users\MSK\Desktop\FDP\invert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876800"/>
            <a:ext cx="2286000" cy="1981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191000" y="1295400"/>
            <a:ext cx="464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Output Vector Position for Switching Pattern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9457" name="Picture 1" descr="C:\Users\MSK\Desktop\FDP\senthi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1447800"/>
            <a:ext cx="3810000" cy="312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194" name="Picture 2" descr="C:\Users\MSK\Desktop\FDP\voltage hex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914400"/>
            <a:ext cx="6477000" cy="517207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3" descr="C:\Users\MSK\Desktop\FDP\Volt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6200000">
            <a:off x="-1181100" y="2552700"/>
            <a:ext cx="4114800" cy="9906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Rectangle 13"/>
          <p:cNvSpPr/>
          <p:nvPr/>
        </p:nvSpPr>
        <p:spPr>
          <a:xfrm>
            <a:off x="152400" y="39469"/>
            <a:ext cx="861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Switching Space Vectors in 3 Phase Inverter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5" name="Picture 2" descr="C:\Users\MSK\Desktop\FDP\invert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5257800"/>
            <a:ext cx="1703293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ZenTill\Desktop\Wind_Systems\images\matrix\voltage_hex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1447800"/>
            <a:ext cx="5562600" cy="4684296"/>
          </a:xfrm>
          <a:prstGeom prst="rect">
            <a:avLst/>
          </a:prstGeom>
          <a:noFill/>
        </p:spPr>
      </p:pic>
      <p:pic>
        <p:nvPicPr>
          <p:cNvPr id="5" name="Picture 3" descr="C:\Users\MSK\Desktop\FDP\Volt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6200000">
            <a:off x="152400" y="2971800"/>
            <a:ext cx="3810000" cy="9144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Straight Connector 5"/>
          <p:cNvCxnSpPr/>
          <p:nvPr/>
        </p:nvCxnSpPr>
        <p:spPr>
          <a:xfrm>
            <a:off x="0" y="1219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324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52400" y="39469"/>
            <a:ext cx="8610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Graphical Representation of Switching Space Vectors in 3 Phase Inverter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0" name="Picture 2" descr="C:\Users\MSK\Desktop\FDP\invert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5257800"/>
            <a:ext cx="1703293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MSK\Desktop\FDP\Voltag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-1219200" y="2819400"/>
            <a:ext cx="3810000" cy="9144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Straight Connector 5"/>
          <p:cNvCxnSpPr/>
          <p:nvPr/>
        </p:nvCxnSpPr>
        <p:spPr>
          <a:xfrm>
            <a:off x="0" y="1219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324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52400" y="39469"/>
            <a:ext cx="8610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Graphical Representation of Switching Space Vectors in 3 Phase Inverter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9" name="Picture 2" descr="C:\Users\MSK\Desktop\FDP\invert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5257800"/>
            <a:ext cx="1703293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0418" name="Picture 2" descr="C:\Users\ZenTill\Desktop\Files_Upload\FDP_Space_Vector\FDP\1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34" y="1600200"/>
            <a:ext cx="6793566" cy="40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0" y="5943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4953000"/>
            <a:ext cx="16764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Space Vector insight from a Machines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914400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Production of Space Vector in Machines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600200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When spatially distributed windings are  supplied with time displaced currents  </a:t>
            </a:r>
            <a:endParaRPr lang="en-US" sz="2000" dirty="0"/>
          </a:p>
        </p:txBody>
      </p:sp>
      <p:pic>
        <p:nvPicPr>
          <p:cNvPr id="9" name="Picture 2" descr="C:\Users\ZenTill\Desktop\Wind_Systems\images\imdq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524000"/>
            <a:ext cx="4648200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28600" y="4038600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The speed of rotation is given by</a:t>
            </a:r>
          </a:p>
          <a:p>
            <a:pPr algn="just"/>
            <a:r>
              <a:rPr lang="en-US" sz="2000" dirty="0" smtClean="0"/>
              <a:t>                   120* f / P 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29718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Resultant  Flux in the space [ Air gap]  - Rotates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5943600" y="6629400"/>
            <a:ext cx="304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943600" y="6172200"/>
            <a:ext cx="297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Two – Field Revolving Theory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5867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52400" y="39469"/>
            <a:ext cx="861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PWM in Power electronics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6106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PWM  - Methods…  </a:t>
            </a:r>
          </a:p>
          <a:p>
            <a:pPr marL="457200" indent="-457200">
              <a:buAutoNum type="arabicParenBoth"/>
            </a:pPr>
            <a:r>
              <a:rPr lang="en-US" sz="2000" dirty="0" smtClean="0">
                <a:latin typeface="Arial" charset="0"/>
              </a:rPr>
              <a:t>Equal Area Theorem</a:t>
            </a:r>
          </a:p>
          <a:p>
            <a:pPr marL="457200" indent="-457200">
              <a:buAutoNum type="arabicParenBoth"/>
            </a:pPr>
            <a:r>
              <a:rPr lang="en-US" sz="2000" dirty="0" smtClean="0">
                <a:latin typeface="Arial" charset="0"/>
              </a:rPr>
              <a:t>Bang Bang Control</a:t>
            </a:r>
          </a:p>
          <a:p>
            <a:pPr marL="457200" indent="-457200">
              <a:buAutoNum type="arabicParenBoth"/>
            </a:pPr>
            <a:r>
              <a:rPr lang="en-US" sz="2000" dirty="0" smtClean="0">
                <a:latin typeface="Arial" charset="0"/>
              </a:rPr>
              <a:t> Volt-Second Balancing – Or -Other wise </a:t>
            </a:r>
            <a:endParaRPr lang="en-US" sz="2000" baseline="-25000" dirty="0">
              <a:latin typeface="Arial" charset="0"/>
            </a:endParaRPr>
          </a:p>
        </p:txBody>
      </p:sp>
      <p:pic>
        <p:nvPicPr>
          <p:cNvPr id="13315" name="Picture 3" descr="C:\Users\MSK\Desktop\FDP\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2396518"/>
            <a:ext cx="5334000" cy="41531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442" name="Picture 2" descr="C:\Users\ZenTill\Desktop\Files_Upload\FDP_Space_Vector\FDP\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275332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990600" y="1295400"/>
          <a:ext cx="80010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Visio" r:id="rId3" imgW="4220895" imgH="3425565" progId="">
                  <p:embed/>
                </p:oleObj>
              </mc:Choice>
              <mc:Fallback>
                <p:oleObj name="Visio" r:id="rId3" imgW="4220895" imgH="3425565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95400"/>
                        <a:ext cx="8001000" cy="297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0" y="1143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6553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991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Sin PWM – Implementation of Equal Area Method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4339" name="Picture 3" descr="C:\Users\ZenTill\Desktop\Files_Upload\FDP_Space_Vector\FDP\5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495800"/>
            <a:ext cx="7467600" cy="175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143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6324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52400" y="39469"/>
            <a:ext cx="8991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Hysteresis Control  – Implementation of Bang Bang Method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04800" y="1371600"/>
            <a:ext cx="38218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2400" i="1" dirty="0">
                <a:ea typeface="굴림" charset="-127"/>
              </a:rPr>
              <a:t> Hysteresis Current Controller</a:t>
            </a:r>
            <a:endParaRPr lang="en-US" sz="2400" i="1" dirty="0"/>
          </a:p>
        </p:txBody>
      </p:sp>
      <p:pic>
        <p:nvPicPr>
          <p:cNvPr id="8" name="Picture 8" descr="2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133600"/>
            <a:ext cx="5681663" cy="1033463"/>
          </a:xfrm>
          <a:noFill/>
          <a:ln>
            <a:miter lim="800000"/>
            <a:headEnd/>
            <a:tailEnd/>
          </a:ln>
        </p:spPr>
      </p:pic>
      <p:pic>
        <p:nvPicPr>
          <p:cNvPr id="9" name="Picture 10" descr="2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3733800"/>
            <a:ext cx="3556000" cy="2335213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62466" name="Picture 2" descr="C:\Users\ZenTill\Desktop\Files_Upload\FDP_Space_Vector\FDP\4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3319349"/>
            <a:ext cx="390525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143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6324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52400" y="39469"/>
            <a:ext cx="8991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 Volt Second Balancing – Implementation of SVM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Picture 2" descr="C:\Users\MSK\Desktop\FDP\mySpac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828800"/>
            <a:ext cx="4899378" cy="4267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3" descr="C:\Users\MSK\Desktop\FDP\secto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2895600"/>
            <a:ext cx="2762250" cy="321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04800" y="838200"/>
            <a:ext cx="24920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dirty="0"/>
              <a:t> Dwell Time Calculation</a:t>
            </a:r>
            <a:endParaRPr lang="en-US" baseline="-25000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62000" y="1219200"/>
            <a:ext cx="3352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sz="1800" dirty="0"/>
              <a:t> Volt-Second Balancing</a:t>
            </a:r>
            <a:endParaRPr lang="en-US" sz="1800" baseline="-25000" dirty="0"/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1143000" y="1828800"/>
          <a:ext cx="30480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Equation" r:id="rId3" imgW="3047760" imgH="787320" progId="Equation.3">
                  <p:embed/>
                </p:oleObj>
              </mc:Choice>
              <mc:Fallback>
                <p:oleObj name="Equation" r:id="rId3" imgW="3047760" imgH="7873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828800"/>
                        <a:ext cx="3048000" cy="792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4343400" y="2039938"/>
            <a:ext cx="579005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900"/>
              <a:t>(10)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1371600" y="2819400"/>
            <a:ext cx="5638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sz="1900" dirty="0"/>
              <a:t> </a:t>
            </a:r>
            <a:r>
              <a:rPr lang="en-US" sz="1900" i="1" dirty="0"/>
              <a:t>T</a:t>
            </a:r>
            <a:r>
              <a:rPr lang="en-US" sz="1900" i="1" baseline="-25000" dirty="0"/>
              <a:t>a</a:t>
            </a:r>
            <a:r>
              <a:rPr lang="en-US" sz="1900" dirty="0"/>
              <a:t>, </a:t>
            </a:r>
            <a:r>
              <a:rPr lang="en-US" sz="1900" i="1" dirty="0"/>
              <a:t>T</a:t>
            </a:r>
            <a:r>
              <a:rPr lang="en-US" sz="1900" i="1" baseline="-25000" dirty="0"/>
              <a:t>b</a:t>
            </a:r>
            <a:r>
              <a:rPr lang="en-US" sz="1900" dirty="0"/>
              <a:t> and </a:t>
            </a:r>
            <a:r>
              <a:rPr lang="en-US" sz="1900" i="1" dirty="0"/>
              <a:t>T</a:t>
            </a:r>
            <a:r>
              <a:rPr lang="en-US" sz="1900" i="1" baseline="-25000" dirty="0"/>
              <a:t>0</a:t>
            </a:r>
            <a:r>
              <a:rPr lang="en-US" sz="1900" baseline="-25000" dirty="0"/>
              <a:t> </a:t>
            </a:r>
            <a:r>
              <a:rPr lang="en-US" sz="1900" dirty="0"/>
              <a:t>– dwell times for             and  </a:t>
            </a:r>
          </a:p>
        </p:txBody>
      </p:sp>
      <p:graphicFrame>
        <p:nvGraphicFramePr>
          <p:cNvPr id="9" name="Object 14"/>
          <p:cNvGraphicFramePr>
            <a:graphicFrameLocks noChangeAspect="1"/>
          </p:cNvGraphicFramePr>
          <p:nvPr/>
        </p:nvGraphicFramePr>
        <p:xfrm>
          <a:off x="4572000" y="2819400"/>
          <a:ext cx="64770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Equation" r:id="rId5" imgW="647640" imgH="342720" progId="Equation.3">
                  <p:embed/>
                </p:oleObj>
              </mc:Choice>
              <mc:Fallback>
                <p:oleObj name="Equation" r:id="rId5" imgW="647640" imgH="34272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819400"/>
                        <a:ext cx="647700" cy="33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6"/>
          <p:cNvGraphicFramePr>
            <a:graphicFrameLocks noChangeAspect="1"/>
          </p:cNvGraphicFramePr>
          <p:nvPr/>
        </p:nvGraphicFramePr>
        <p:xfrm>
          <a:off x="5867400" y="2819400"/>
          <a:ext cx="2413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name="Equation" r:id="rId7" imgW="241200" imgH="355320" progId="Equation.3">
                  <p:embed/>
                </p:oleObj>
              </mc:Choice>
              <mc:Fallback>
                <p:oleObj name="Equation" r:id="rId7" imgW="241200" imgH="35532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819400"/>
                        <a:ext cx="241300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838200" y="3276600"/>
            <a:ext cx="3124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sz="1900" dirty="0"/>
              <a:t> </a:t>
            </a:r>
            <a:r>
              <a:rPr lang="en-US" sz="1900" i="1" dirty="0"/>
              <a:t>T</a:t>
            </a:r>
            <a:r>
              <a:rPr lang="en-US" sz="1900" i="1" baseline="-25000" dirty="0"/>
              <a:t>s</a:t>
            </a:r>
            <a:r>
              <a:rPr lang="en-US" sz="1900" baseline="-25000" dirty="0"/>
              <a:t> </a:t>
            </a:r>
            <a:r>
              <a:rPr lang="en-US" sz="1900" dirty="0"/>
              <a:t>– sampling period</a:t>
            </a:r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838200" y="3810000"/>
            <a:ext cx="3124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sz="1900" dirty="0"/>
              <a:t> Space vectors</a:t>
            </a:r>
          </a:p>
        </p:txBody>
      </p:sp>
      <p:graphicFrame>
        <p:nvGraphicFramePr>
          <p:cNvPr id="13" name="Object 22"/>
          <p:cNvGraphicFramePr>
            <a:graphicFrameLocks noChangeAspect="1"/>
          </p:cNvGraphicFramePr>
          <p:nvPr/>
        </p:nvGraphicFramePr>
        <p:xfrm>
          <a:off x="1066800" y="4191000"/>
          <a:ext cx="238125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Equation" r:id="rId9" imgW="2374560" imgH="609480" progId="Equation.3">
                  <p:embed/>
                </p:oleObj>
              </mc:Choice>
              <mc:Fallback>
                <p:oleObj name="Equation" r:id="rId9" imgW="2374560" imgH="60948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191000"/>
                        <a:ext cx="2381250" cy="614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1"/>
          <p:cNvGraphicFramePr>
            <a:graphicFrameLocks noChangeAspect="1"/>
          </p:cNvGraphicFramePr>
          <p:nvPr/>
        </p:nvGraphicFramePr>
        <p:xfrm>
          <a:off x="3733800" y="4191000"/>
          <a:ext cx="1295400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Equation" r:id="rId11" imgW="1295280" imgH="622080" progId="Equation.3">
                  <p:embed/>
                </p:oleObj>
              </mc:Choice>
              <mc:Fallback>
                <p:oleObj name="Equation" r:id="rId11" imgW="1295280" imgH="62208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4191000"/>
                        <a:ext cx="1295400" cy="627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0"/>
          <p:cNvGraphicFramePr>
            <a:graphicFrameLocks noChangeAspect="1"/>
          </p:cNvGraphicFramePr>
          <p:nvPr/>
        </p:nvGraphicFramePr>
        <p:xfrm>
          <a:off x="5715000" y="4343400"/>
          <a:ext cx="7318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name="Equation" r:id="rId13" imgW="736560" imgH="355320" progId="Equation.3">
                  <p:embed/>
                </p:oleObj>
              </mc:Choice>
              <mc:Fallback>
                <p:oleObj name="Equation" r:id="rId13" imgW="736560" imgH="35532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4343400"/>
                        <a:ext cx="731838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24"/>
          <p:cNvSpPr txBox="1">
            <a:spLocks noChangeArrowheads="1"/>
          </p:cNvSpPr>
          <p:nvPr/>
        </p:nvSpPr>
        <p:spPr bwMode="auto">
          <a:xfrm>
            <a:off x="1447800" y="4267200"/>
            <a:ext cx="6324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900" dirty="0"/>
              <a:t>                                      ,            </a:t>
            </a:r>
            <a:r>
              <a:rPr lang="en-US" sz="1900" dirty="0" smtClean="0"/>
              <a:t>               </a:t>
            </a:r>
            <a:r>
              <a:rPr lang="en-US" sz="1900" dirty="0"/>
              <a:t>and</a:t>
            </a:r>
          </a:p>
        </p:txBody>
      </p:sp>
      <p:graphicFrame>
        <p:nvGraphicFramePr>
          <p:cNvPr id="18" name="Object 26"/>
          <p:cNvGraphicFramePr>
            <a:graphicFrameLocks noChangeAspect="1"/>
          </p:cNvGraphicFramePr>
          <p:nvPr/>
        </p:nvGraphicFramePr>
        <p:xfrm>
          <a:off x="1295400" y="5181600"/>
          <a:ext cx="5410200" cy="141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" name="Equation" r:id="rId15" imgW="4076640" imgH="1320480" progId="Equation.3">
                  <p:embed/>
                </p:oleObj>
              </mc:Choice>
              <mc:Fallback>
                <p:oleObj name="Equation" r:id="rId15" imgW="4076640" imgH="132048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181600"/>
                        <a:ext cx="5410200" cy="1411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1"/>
          <p:cNvGraphicFramePr>
            <a:graphicFrameLocks noChangeAspect="1"/>
          </p:cNvGraphicFramePr>
          <p:nvPr/>
        </p:nvGraphicFramePr>
        <p:xfrm>
          <a:off x="6553200" y="2133600"/>
          <a:ext cx="2262188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5" name="Visio" r:id="rId17" imgW="2065234" imgH="2091138" progId="">
                  <p:embed/>
                </p:oleObj>
              </mc:Choice>
              <mc:Fallback>
                <p:oleObj name="Visio" r:id="rId17" imgW="2065234" imgH="2091138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2133600"/>
                        <a:ext cx="2262188" cy="228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7391400" y="5715000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(1)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0" y="838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6200" y="0"/>
            <a:ext cx="8991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Space Vector  – Implementation of Volt –second Balancing   Method</a:t>
            </a:r>
            <a:endParaRPr lang="en-US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0" y="6629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800600" y="533400"/>
            <a:ext cx="411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dirty="0" smtClean="0"/>
              <a:t>-  </a:t>
            </a:r>
            <a:r>
              <a:rPr lang="en-US" sz="2400" dirty="0"/>
              <a:t>Dwell </a:t>
            </a:r>
            <a:r>
              <a:rPr lang="en-US" sz="2400" dirty="0" smtClean="0"/>
              <a:t>Times calculation</a:t>
            </a:r>
            <a:endParaRPr lang="en-US" sz="2400" baseline="-25000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990600" y="1752600"/>
            <a:ext cx="1752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dirty="0"/>
              <a:t>Solve (</a:t>
            </a:r>
            <a:r>
              <a:rPr lang="en-US" sz="2800" dirty="0" smtClean="0"/>
              <a:t>1)</a:t>
            </a:r>
            <a:endParaRPr lang="en-US" sz="2800" baseline="-25000" dirty="0"/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990600" y="2362200"/>
          <a:ext cx="4572000" cy="362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Equation" r:id="rId3" imgW="2831760" imgH="2336760" progId="Equation.3">
                  <p:embed/>
                </p:oleObj>
              </mc:Choice>
              <mc:Fallback>
                <p:oleObj name="Equation" r:id="rId3" imgW="2831760" imgH="23367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362200"/>
                        <a:ext cx="4572000" cy="3622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/>
        </p:nvGraphicFramePr>
        <p:xfrm>
          <a:off x="5181600" y="4724400"/>
          <a:ext cx="2362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Equation" r:id="rId5" imgW="1473120" imgH="304560" progId="Equation.3">
                  <p:embed/>
                </p:oleObj>
              </mc:Choice>
              <mc:Fallback>
                <p:oleObj name="Equation" r:id="rId5" imgW="1473120" imgH="30456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4724400"/>
                        <a:ext cx="23622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7620000" y="48768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dirty="0" smtClean="0"/>
              <a:t>(2)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90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6200" y="0"/>
            <a:ext cx="8991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Space Vector  – Implementation of Volt –second Balancing   Method</a:t>
            </a:r>
            <a:endParaRPr lang="en-US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876800" y="533400"/>
            <a:ext cx="34499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 smtClean="0"/>
              <a:t> -- 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ref</a:t>
            </a:r>
            <a:r>
              <a:rPr lang="en-US" baseline="-25000" dirty="0" smtClean="0"/>
              <a:t> </a:t>
            </a:r>
            <a:r>
              <a:rPr lang="en-US" dirty="0"/>
              <a:t>Location versus Dwell Times</a:t>
            </a:r>
            <a:endParaRPr lang="en-US" baseline="-25000" dirty="0"/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304800" y="4419600"/>
          <a:ext cx="883920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Document" r:id="rId4" imgW="5638680" imgH="1128960" progId="Word.Document.8">
                  <p:embed/>
                </p:oleObj>
              </mc:Choice>
              <mc:Fallback>
                <p:oleObj name="Document" r:id="rId4" imgW="5638680" imgH="1128960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419600"/>
                        <a:ext cx="8839200" cy="177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609600" y="1295400"/>
          <a:ext cx="327660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r:id="rId6" imgW="2055876" imgH="2087880" progId="">
                  <p:embed/>
                </p:oleObj>
              </mc:Choice>
              <mc:Fallback>
                <p:oleObj r:id="rId6" imgW="2055876" imgH="208788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295400"/>
                        <a:ext cx="3276600" cy="304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0" y="1143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52400" y="76200"/>
            <a:ext cx="8991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Space Vector  – Implementation of Volt –second Balancing   Method</a:t>
            </a:r>
            <a:endParaRPr lang="en-US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324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412" name="Picture 4" descr="C:\Users\ZenTill\Desktop\Files_Upload\FDP_Space_Vector\FDP\11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211263"/>
            <a:ext cx="3429000" cy="30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MSK\Desktop\FDP\v_se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" y="1981200"/>
            <a:ext cx="7924800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cxnSp>
        <p:nvCxnSpPr>
          <p:cNvPr id="4" name="Straight Connector 3"/>
          <p:cNvCxnSpPr/>
          <p:nvPr/>
        </p:nvCxnSpPr>
        <p:spPr>
          <a:xfrm>
            <a:off x="0" y="6324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838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52400" y="76200"/>
            <a:ext cx="899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Space Vector  - Sector Correspondence </a:t>
            </a:r>
            <a:endParaRPr lang="en-US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04800" y="914400"/>
            <a:ext cx="48789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 Seven-segment Switching Sequence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048000" y="1371600"/>
          <a:ext cx="5562600" cy="458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5" r:id="rId3" imgW="3311074" imgH="2373776" progId="">
                  <p:embed/>
                </p:oleObj>
              </mc:Choice>
              <mc:Fallback>
                <p:oleObj r:id="rId3" imgW="3311074" imgH="2373776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371600"/>
                        <a:ext cx="5562600" cy="4586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81000" y="5992813"/>
            <a:ext cx="40675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 Total number of switchings: 6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81000" y="1905000"/>
            <a:ext cx="2526461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 Selected vectors:</a:t>
            </a:r>
          </a:p>
          <a:p>
            <a:r>
              <a:rPr lang="en-US" sz="2400" dirty="0"/>
              <a:t>   </a:t>
            </a:r>
            <a:r>
              <a:rPr lang="en-US" sz="2400" i="1" dirty="0"/>
              <a:t>V</a:t>
            </a:r>
            <a:r>
              <a:rPr lang="en-US" sz="2400" i="1" baseline="-25000" dirty="0"/>
              <a:t>0</a:t>
            </a:r>
            <a:r>
              <a:rPr lang="en-US" sz="2400" dirty="0"/>
              <a:t>, </a:t>
            </a:r>
            <a:r>
              <a:rPr lang="en-US" sz="2400" i="1" dirty="0"/>
              <a:t>V</a:t>
            </a:r>
            <a:r>
              <a:rPr lang="en-US" sz="2400" i="1" baseline="-25000" dirty="0"/>
              <a:t>1</a:t>
            </a:r>
            <a:r>
              <a:rPr lang="en-US" sz="2400" dirty="0"/>
              <a:t> and </a:t>
            </a:r>
            <a:r>
              <a:rPr lang="en-US" sz="2400" i="1" dirty="0"/>
              <a:t>V</a:t>
            </a:r>
            <a:r>
              <a:rPr lang="en-US" sz="2400" i="1" baseline="-25000" dirty="0"/>
              <a:t>2</a:t>
            </a:r>
          </a:p>
          <a:p>
            <a:endParaRPr lang="en-US" sz="2400" dirty="0"/>
          </a:p>
          <a:p>
            <a:pPr>
              <a:buFontTx/>
              <a:buChar char="•"/>
            </a:pPr>
            <a:r>
              <a:rPr lang="en-US" sz="2400" dirty="0"/>
              <a:t> Dwell times:</a:t>
            </a:r>
          </a:p>
          <a:p>
            <a:r>
              <a:rPr lang="en-US" sz="2400" dirty="0"/>
              <a:t>   </a:t>
            </a:r>
            <a:r>
              <a:rPr lang="en-US" sz="2400" i="1" dirty="0"/>
              <a:t>T</a:t>
            </a:r>
            <a:r>
              <a:rPr lang="en-US" sz="2400" i="1" baseline="-25000" dirty="0"/>
              <a:t>s</a:t>
            </a:r>
            <a:r>
              <a:rPr lang="en-US" sz="2400" dirty="0"/>
              <a:t> = </a:t>
            </a:r>
            <a:r>
              <a:rPr lang="en-US" sz="2400" i="1" dirty="0"/>
              <a:t>T</a:t>
            </a:r>
            <a:r>
              <a:rPr lang="en-US" sz="2400" i="1" baseline="-25000" dirty="0"/>
              <a:t>0</a:t>
            </a:r>
            <a:r>
              <a:rPr lang="en-US" sz="2400" dirty="0"/>
              <a:t> + </a:t>
            </a:r>
            <a:r>
              <a:rPr lang="en-US" sz="2400" i="1" dirty="0"/>
              <a:t>T</a:t>
            </a:r>
            <a:r>
              <a:rPr lang="en-US" sz="2400" i="1" baseline="-25000" dirty="0"/>
              <a:t>a</a:t>
            </a:r>
            <a:r>
              <a:rPr lang="en-US" sz="2400" dirty="0"/>
              <a:t> + </a:t>
            </a:r>
            <a:r>
              <a:rPr lang="en-US" sz="2400" i="1" dirty="0"/>
              <a:t>T</a:t>
            </a:r>
            <a:r>
              <a:rPr lang="en-US" sz="2400" i="1" baseline="-25000" dirty="0"/>
              <a:t>b</a:t>
            </a: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685800" y="2286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3200" dirty="0"/>
              <a:t>Space Vector Modulation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4770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838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64770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990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MSK\Desktop\FDP\v_se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-1428722" y="3257523"/>
            <a:ext cx="4618182" cy="1303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0" y="1524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The Coordinated Dance of Vectors – Space Vector</a:t>
            </a:r>
          </a:p>
        </p:txBody>
      </p:sp>
      <p:pic>
        <p:nvPicPr>
          <p:cNvPr id="63490" name="Picture 2" descr="C:\Users\ZenTill\Desktop\Files_Upload\FDP_Space_Vector\FDP\7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95400"/>
            <a:ext cx="6781800" cy="501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371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5943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4953000"/>
            <a:ext cx="16764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0" y="0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Three Stationary Windings Becomes a Single Rotating Winding 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1600200"/>
            <a:ext cx="830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When windings are  Excited by three phase Sinusoidal currents the combined effect is equivalent to single Sinusoidally  distributed winding excited with a constant DC currents  and Rotating at the excited frequency.   </a:t>
            </a:r>
            <a:endParaRPr lang="en-US" sz="2400" dirty="0"/>
          </a:p>
        </p:txBody>
      </p:sp>
      <p:pic>
        <p:nvPicPr>
          <p:cNvPr id="10" name="Picture 2" descr="C:\Users\ZenTill\Desktop\Wind_Systems\images\imdq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971800"/>
            <a:ext cx="3124200" cy="286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905000" y="3810000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The speed of rotation is given by</a:t>
            </a:r>
          </a:p>
          <a:p>
            <a:pPr algn="just"/>
            <a:r>
              <a:rPr lang="en-US" sz="2000" dirty="0" smtClean="0"/>
              <a:t>                   120* f / P </a:t>
            </a:r>
            <a:endParaRPr lang="en-US" sz="20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943600" y="6629400"/>
            <a:ext cx="304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943600" y="6172200"/>
            <a:ext cx="297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Two – Field Revolving Theory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64770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9906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MSK\Desktop\FDP\v_se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-1428722" y="3257523"/>
            <a:ext cx="4618182" cy="1303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0" y="1524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Don’t Stop With Hearing – Start Doing ……..</a:t>
            </a:r>
          </a:p>
        </p:txBody>
      </p:sp>
      <p:pic>
        <p:nvPicPr>
          <p:cNvPr id="55298" name="Picture 2" descr="C:\Users\MSK\Desktop\Sim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1524000"/>
            <a:ext cx="6248400" cy="47099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6629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85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1524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Don’t Stop With Hearing – Start Doing ……..</a:t>
            </a:r>
          </a:p>
        </p:txBody>
      </p:sp>
      <p:pic>
        <p:nvPicPr>
          <p:cNvPr id="56322" name="Picture 2" descr="C:\Users\MSK\Desktop\sim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0"/>
            <a:ext cx="8610600" cy="5791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6553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858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1524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Output Line Voltage</a:t>
            </a:r>
          </a:p>
        </p:txBody>
      </p:sp>
      <p:pic>
        <p:nvPicPr>
          <p:cNvPr id="57348" name="Picture 4" descr="C:\Users\MSK\Desktop\Sim_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4038600"/>
            <a:ext cx="8545571" cy="22704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7349" name="Picture 5" descr="C:\Users\MSK\Desktop\Sim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295400"/>
            <a:ext cx="8591550" cy="1981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152400" y="3352800"/>
            <a:ext cx="899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Output Phase Voltage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61722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9144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2534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Output Current</a:t>
            </a:r>
          </a:p>
        </p:txBody>
      </p:sp>
      <p:pic>
        <p:nvPicPr>
          <p:cNvPr id="58370" name="Picture 2" descr="C:\Users\MSK\Desktop\Sim3ww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52600"/>
            <a:ext cx="8305800" cy="3810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3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2" descr="C:\Users\ZenTill\Desktop\Presentation\ist2_9820211-swallowtail-metamorphosi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0"/>
            <a:ext cx="5273676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990600" y="2819400"/>
            <a:ext cx="716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i="1" dirty="0" smtClean="0">
                <a:solidFill>
                  <a:srgbClr val="990099"/>
                </a:solidFill>
                <a:latin typeface="Garamond" pitchFamily="18" charset="0"/>
              </a:rPr>
              <a:t>“Follow your heart. Being a caterpillar you will become a butterfly”</a:t>
            </a:r>
          </a:p>
          <a:p>
            <a:pPr algn="just"/>
            <a:r>
              <a:rPr lang="en-US" sz="2400" i="1" dirty="0" smtClean="0">
                <a:solidFill>
                  <a:srgbClr val="990099"/>
                </a:solidFill>
                <a:latin typeface="Garamond" pitchFamily="18" charset="0"/>
              </a:rPr>
              <a:t>                                                                - ZnTill [     ] 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581400" y="4572000"/>
            <a:ext cx="464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/>
            <a:r>
              <a:rPr lang="en-US" sz="2400" i="1" dirty="0" smtClean="0">
                <a:solidFill>
                  <a:srgbClr val="996600"/>
                </a:solidFill>
                <a:latin typeface="Garamond" pitchFamily="18" charset="0"/>
              </a:rPr>
              <a:t>“ ALL Is Well” – Raj kumar Hirani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3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2362200"/>
            <a:ext cx="4191000" cy="3429000"/>
          </a:xfrm>
        </p:spPr>
        <p:txBody>
          <a:bodyPr>
            <a:noAutofit/>
          </a:bodyPr>
          <a:lstStyle/>
          <a:p>
            <a:pPr algn="just">
              <a:buNone/>
            </a:pPr>
            <a:endParaRPr lang="en-US" sz="1600" dirty="0" smtClean="0"/>
          </a:p>
          <a:p>
            <a:pPr algn="just">
              <a:buNone/>
            </a:pPr>
            <a:r>
              <a:rPr lang="en-US" dirty="0" smtClean="0"/>
              <a:t>Thank you...</a:t>
            </a:r>
          </a:p>
          <a:p>
            <a:pPr algn="just">
              <a:buNone/>
            </a:pPr>
            <a:endParaRPr lang="en-US" dirty="0" smtClean="0"/>
          </a:p>
          <a:p>
            <a:pPr algn="just">
              <a:buNone/>
            </a:pPr>
            <a:r>
              <a:rPr lang="en-US" dirty="0" smtClean="0"/>
              <a:t>                     -ZnTill [ ]</a:t>
            </a:r>
          </a:p>
          <a:p>
            <a:pPr algn="just">
              <a:buNone/>
            </a:pPr>
            <a:endParaRPr lang="en-US" sz="2000" dirty="0" smtClean="0"/>
          </a:p>
          <a:p>
            <a:pPr algn="just">
              <a:buNone/>
            </a:pPr>
            <a:r>
              <a:rPr lang="en-US" sz="1800" dirty="0" smtClean="0"/>
              <a:t>I said nothing it was all said earlier ….. </a:t>
            </a:r>
            <a:endParaRPr lang="en-US" sz="1800" dirty="0"/>
          </a:p>
        </p:txBody>
      </p:sp>
      <p:pic>
        <p:nvPicPr>
          <p:cNvPr id="8" name="Picture 2" descr="C:\Users\ZenTill\Desktop\Presentation\ist2_9820211-swallowtail-metamorphosi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0"/>
            <a:ext cx="5273676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3886200" y="24384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400" i="1" dirty="0" smtClean="0">
                <a:solidFill>
                  <a:srgbClr val="990099"/>
                </a:solidFill>
                <a:latin typeface="Garamond" pitchFamily="18" charset="0"/>
              </a:rPr>
              <a:t>“Cheerfulness Keeps the sprit of one who possesses it and brings a smile to the lips of others ”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886200" y="4343400"/>
            <a:ext cx="4953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/>
            <a:r>
              <a:rPr lang="en-US" sz="2400" i="1" dirty="0" smtClean="0">
                <a:solidFill>
                  <a:srgbClr val="996600"/>
                </a:solidFill>
                <a:latin typeface="Garamond" pitchFamily="18" charset="0"/>
              </a:rPr>
              <a:t>Natural ability without education has more often attained to glory and virtue than education without natural ability</a:t>
            </a:r>
          </a:p>
          <a:p>
            <a:pPr marL="609600" indent="-609600"/>
            <a:r>
              <a:rPr lang="en-US" sz="2400" dirty="0" smtClean="0">
                <a:latin typeface="Garamond" pitchFamily="18" charset="0"/>
              </a:rPr>
              <a:t>                                      ---- </a:t>
            </a:r>
            <a:r>
              <a:rPr lang="en-US" sz="2400" dirty="0" smtClean="0">
                <a:solidFill>
                  <a:srgbClr val="996600"/>
                </a:solidFill>
                <a:latin typeface="Garamond" pitchFamily="18" charset="0"/>
              </a:rPr>
              <a:t>Cicero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:\Users\ZenTill\Desktop\Files_Upload\FDP_Space_Vector\FDP\1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86" y="0"/>
            <a:ext cx="7467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SK\Desktop\FDP\Curren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09800"/>
            <a:ext cx="5410200" cy="1164220"/>
          </a:xfrm>
          <a:prstGeom prst="rect">
            <a:avLst/>
          </a:prstGeom>
          <a:noFill/>
        </p:spPr>
      </p:pic>
      <p:pic>
        <p:nvPicPr>
          <p:cNvPr id="2051" name="Picture 3" descr="C:\Users\MSK\Desktop\FDP\Volt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914400"/>
            <a:ext cx="4724400" cy="990600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4008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5410200"/>
            <a:ext cx="1447800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Mathematical Representation of  - SV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19200" y="3655742"/>
            <a:ext cx="533400" cy="6114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4" name="TextBox 13"/>
          <p:cNvSpPr txBox="1"/>
          <p:nvPr/>
        </p:nvSpPr>
        <p:spPr>
          <a:xfrm>
            <a:off x="152400" y="3810000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Where                represents the spatial displacement of the winding by 120 degree  in the complex plane.</a:t>
            </a:r>
            <a:endParaRPr lang="en-US" sz="2000" dirty="0"/>
          </a:p>
        </p:txBody>
      </p:sp>
      <p:pic>
        <p:nvPicPr>
          <p:cNvPr id="2055" name="Picture 7" descr="C:\Users\MSK\Desktop\FDP\Capture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05000" y="4572000"/>
            <a:ext cx="2275403" cy="17430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6" name="Rectangle 15"/>
          <p:cNvSpPr/>
          <p:nvPr/>
        </p:nvSpPr>
        <p:spPr>
          <a:xfrm>
            <a:off x="4267200" y="4953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 smtClean="0"/>
              <a:t>Represents the time displaced voltages in  space displaced 3 phase windings.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838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52400" y="39469"/>
            <a:ext cx="601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One who Sees Knows…….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8674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96000"/>
            <a:ext cx="762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3581400" y="6019800"/>
            <a:ext cx="556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One who Knows Shows……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57346" name="Picture 2" descr="C:\Users\ZenTill\Desktop\Files_Upload\FDP_Space_Vector\FDP\9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14400"/>
            <a:ext cx="7467600" cy="487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8382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52400" y="39469"/>
            <a:ext cx="601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One who Sees Knows…….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8961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867400"/>
            <a:ext cx="990600" cy="99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3581400" y="6019800"/>
            <a:ext cx="556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One who Knows Shows……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58370" name="Picture 2" descr="C:\Users\ZenTill\Desktop\Files_Upload\FDP_Space_Vector\FDP\8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48971"/>
            <a:ext cx="8507767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5943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Graphical Representation of  - SV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91440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Space Vector formulation from a 3Phase System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4038600" y="5410200"/>
            <a:ext cx="5029200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 = [</a:t>
            </a:r>
            <a:r>
              <a:rPr lang="en-US" sz="28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</a:t>
            </a:r>
            <a:r>
              <a:rPr lang="en-US" sz="2800" b="1" spc="50" baseline="-2500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</a:t>
            </a:r>
            <a:r>
              <a:rPr 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– ½(</a:t>
            </a:r>
            <a:r>
              <a:rPr lang="en-US" sz="28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</a:t>
            </a:r>
            <a:r>
              <a:rPr lang="en-US" sz="2800" b="1" spc="50" baseline="-2500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</a:t>
            </a:r>
            <a:r>
              <a:rPr lang="en-US" sz="28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+i</a:t>
            </a:r>
            <a:r>
              <a:rPr lang="en-US" sz="2800" b="1" spc="50" baseline="-2500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</a:t>
            </a:r>
            <a:r>
              <a:rPr 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)] +j[ </a:t>
            </a:r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[</a:t>
            </a:r>
            <a:r>
              <a:rPr 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√</a:t>
            </a:r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3/2]*</a:t>
            </a:r>
            <a:r>
              <a:rPr 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</a:t>
            </a:r>
            <a:r>
              <a:rPr lang="en-US" sz="28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</a:t>
            </a:r>
            <a:r>
              <a:rPr lang="en-US" sz="2800" b="1" spc="50" baseline="-2500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</a:t>
            </a:r>
            <a:r>
              <a:rPr lang="en-US" sz="28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-i</a:t>
            </a:r>
            <a:r>
              <a:rPr lang="en-US" sz="2800" b="1" spc="50" baseline="-2500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</a:t>
            </a:r>
            <a:r>
              <a:rPr 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)]</a:t>
            </a:r>
            <a:endParaRPr lang="en-US" sz="2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5122" name="Picture 2" descr="C:\Users\ZenTill\Desktop\Wind_Systems\images\alpha_bet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371600"/>
            <a:ext cx="8153400" cy="3886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5410200"/>
            <a:ext cx="1447800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2133600" y="6629400"/>
            <a:ext cx="685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133600" y="6059269"/>
            <a:ext cx="7086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Mathematics is the only language of Engineer.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762000"/>
            <a:ext cx="9144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0" y="5943600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Representation of 3 phase as 2 phase system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91440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Clark Transformation (</a:t>
            </a:r>
            <a:r>
              <a:rPr lang="el-GR" sz="2000" b="1" dirty="0" smtClean="0"/>
              <a:t>α</a:t>
            </a:r>
            <a:r>
              <a:rPr lang="en-US" sz="2000" b="1" dirty="0" smtClean="0"/>
              <a:t>,</a:t>
            </a:r>
            <a:r>
              <a:rPr lang="el-GR" sz="2000" b="1" dirty="0" smtClean="0"/>
              <a:t>β</a:t>
            </a:r>
            <a:r>
              <a:rPr lang="en-US" sz="2000" b="1" dirty="0" smtClean="0"/>
              <a:t>,0) – (a,b,c)</a:t>
            </a:r>
            <a:endParaRPr lang="en-US" sz="2000" b="1" dirty="0"/>
          </a:p>
        </p:txBody>
      </p:sp>
      <p:pic>
        <p:nvPicPr>
          <p:cNvPr id="7" name="Picture 2" descr="C:\Users\ZenTill\Desktop\Wind_Systems\images\DFI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5410200"/>
            <a:ext cx="1447800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C:\Users\ZenTill\Desktop\Wind_Systems\images\ab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828800"/>
            <a:ext cx="3486150" cy="2838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3" descr="C:\Users\ZenTill\Desktop\Wind_Systems\images\ab_eq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41772" y="3352800"/>
            <a:ext cx="3097427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9394" name="Picture 2" descr="C:\Users\ZenTill\Desktop\Files_Upload\FDP_Space_Vector\FDP\2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816" y="914400"/>
            <a:ext cx="2739338" cy="223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6170</TotalTime>
  <Words>797</Words>
  <Application>Microsoft Office PowerPoint</Application>
  <PresentationFormat>On-screen Show (4:3)</PresentationFormat>
  <Paragraphs>104</Paragraphs>
  <Slides>35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Office Theme</vt:lpstr>
      <vt:lpstr>Visio</vt:lpstr>
      <vt:lpstr>Equation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ZenTill</dc:creator>
  <cp:lastModifiedBy>ZenTill</cp:lastModifiedBy>
  <cp:revision>590</cp:revision>
  <dcterms:created xsi:type="dcterms:W3CDTF">2010-09-14T16:14:11Z</dcterms:created>
  <dcterms:modified xsi:type="dcterms:W3CDTF">2016-07-03T14:11:01Z</dcterms:modified>
</cp:coreProperties>
</file>